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1" r:id="rId3"/>
    <p:sldId id="257" r:id="rId4"/>
    <p:sldId id="258" r:id="rId5"/>
    <p:sldId id="267" r:id="rId6"/>
    <p:sldId id="266" r:id="rId7"/>
    <p:sldId id="268" r:id="rId8"/>
    <p:sldId id="269" r:id="rId9"/>
    <p:sldId id="270" r:id="rId10"/>
    <p:sldId id="272" r:id="rId11"/>
    <p:sldId id="259" r:id="rId12"/>
    <p:sldId id="260" r:id="rId13"/>
    <p:sldId id="262" r:id="rId14"/>
    <p:sldId id="273" r:id="rId15"/>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0"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8AA6A9-0511-4F30-B21C-DFB86E042226}" type="datetimeFigureOut">
              <a:rPr lang="en-US" smtClean="0"/>
              <a:pPr/>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B0DDF-29ED-4C54-97F9-CDB0313EBAD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8AA6A9-0511-4F30-B21C-DFB86E042226}" type="datetimeFigureOut">
              <a:rPr lang="en-US" smtClean="0"/>
              <a:pPr/>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B0DDF-29ED-4C54-97F9-CDB0313EBA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8AA6A9-0511-4F30-B21C-DFB86E042226}" type="datetimeFigureOut">
              <a:rPr lang="en-US" smtClean="0"/>
              <a:pPr/>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B0DDF-29ED-4C54-97F9-CDB0313EBA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8AA6A9-0511-4F30-B21C-DFB86E042226}" type="datetimeFigureOut">
              <a:rPr lang="en-US" smtClean="0"/>
              <a:pPr/>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B0DDF-29ED-4C54-97F9-CDB0313EBA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8AA6A9-0511-4F30-B21C-DFB86E042226}" type="datetimeFigureOut">
              <a:rPr lang="en-US" smtClean="0"/>
              <a:pPr/>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B0DDF-29ED-4C54-97F9-CDB0313EBAD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8AA6A9-0511-4F30-B21C-DFB86E042226}" type="datetimeFigureOut">
              <a:rPr lang="en-US" smtClean="0"/>
              <a:pPr/>
              <a:t>10/9/2015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4B0DDF-29ED-4C54-97F9-CDB0313EBA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8AA6A9-0511-4F30-B21C-DFB86E042226}" type="datetimeFigureOut">
              <a:rPr lang="en-US" smtClean="0"/>
              <a:pPr/>
              <a:t>10/9/2015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4B0DDF-29ED-4C54-97F9-CDB0313EBA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8AA6A9-0511-4F30-B21C-DFB86E042226}" type="datetimeFigureOut">
              <a:rPr lang="en-US" smtClean="0"/>
              <a:pPr/>
              <a:t>10/9/2015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4B0DDF-29ED-4C54-97F9-CDB0313EBA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8AA6A9-0511-4F30-B21C-DFB86E042226}" type="datetimeFigureOut">
              <a:rPr lang="en-US" smtClean="0"/>
              <a:pPr/>
              <a:t>10/9/2015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4B0DDF-29ED-4C54-97F9-CDB0313EBA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8AA6A9-0511-4F30-B21C-DFB86E042226}" type="datetimeFigureOut">
              <a:rPr lang="en-US" smtClean="0"/>
              <a:pPr/>
              <a:t>10/9/2015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4B0DDF-29ED-4C54-97F9-CDB0313EBA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8AA6A9-0511-4F30-B21C-DFB86E042226}" type="datetimeFigureOut">
              <a:rPr lang="en-US" smtClean="0"/>
              <a:pPr/>
              <a:t>10/9/2015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4B0DDF-29ED-4C54-97F9-CDB0313EBAD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AA6A9-0511-4F30-B21C-DFB86E042226}" type="datetimeFigureOut">
              <a:rPr lang="en-US" smtClean="0"/>
              <a:pPr/>
              <a:t>10/9/2015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4B0DDF-29ED-4C54-97F9-CDB0313EBA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905000"/>
            <a:ext cx="7117180" cy="1523999"/>
          </a:xfrm>
        </p:spPr>
        <p:txBody>
          <a:bodyPr/>
          <a:lstStyle/>
          <a:p>
            <a:r>
              <a:rPr lang="en-US" dirty="0" smtClean="0"/>
              <a:t>Child Participation</a:t>
            </a:r>
            <a:endParaRPr lang="en-US" dirty="0"/>
          </a:p>
        </p:txBody>
      </p:sp>
      <p:sp>
        <p:nvSpPr>
          <p:cNvPr id="3" name="Subtitle 2"/>
          <p:cNvSpPr>
            <a:spLocks noGrp="1"/>
          </p:cNvSpPr>
          <p:nvPr>
            <p:ph type="subTitle" idx="1"/>
          </p:nvPr>
        </p:nvSpPr>
        <p:spPr>
          <a:xfrm>
            <a:off x="990600" y="3581400"/>
            <a:ext cx="7117180" cy="2209800"/>
          </a:xfrm>
        </p:spPr>
        <p:txBody>
          <a:bodyPr>
            <a:normAutofit fontScale="62500" lnSpcReduction="20000"/>
          </a:bodyPr>
          <a:lstStyle/>
          <a:p>
            <a:r>
              <a:rPr lang="en-US" b="1" dirty="0"/>
              <a:t>Capacity Building Training Session on ‘</a:t>
            </a:r>
            <a:r>
              <a:rPr lang="en-US" b="1" dirty="0" smtClean="0"/>
              <a:t>Rights </a:t>
            </a:r>
            <a:r>
              <a:rPr lang="en-US" b="1" dirty="0"/>
              <a:t>Based Approach to Child Rights and Welfare Programming’ </a:t>
            </a:r>
            <a:endParaRPr lang="en-US" b="1" dirty="0" smtClean="0"/>
          </a:p>
          <a:p>
            <a:endParaRPr lang="en-US" b="1" dirty="0"/>
          </a:p>
          <a:p>
            <a:r>
              <a:rPr lang="en-US" b="1" dirty="0" smtClean="0"/>
              <a:t>Emebet Mulugeta</a:t>
            </a:r>
          </a:p>
          <a:p>
            <a:r>
              <a:rPr lang="en-US" b="1" dirty="0" smtClean="0"/>
              <a:t>Associate Professor, AAU</a:t>
            </a:r>
          </a:p>
          <a:p>
            <a:r>
              <a:rPr lang="en-US" b="1" dirty="0" smtClean="0"/>
              <a:t>Director, Nia Center for Children and </a:t>
            </a:r>
            <a:r>
              <a:rPr lang="en-US" b="1" smtClean="0"/>
              <a:t>Family </a:t>
            </a:r>
          </a:p>
          <a:p>
            <a:r>
              <a:rPr lang="en-US" b="1" smtClean="0"/>
              <a:t>Development (Nia CCFD)</a:t>
            </a:r>
            <a:endParaRPr lang="en-US" b="1" dirty="0"/>
          </a:p>
        </p:txBody>
      </p:sp>
    </p:spTree>
    <p:extLst>
      <p:ext uri="{BB962C8B-B14F-4D97-AF65-F5344CB8AC3E}">
        <p14:creationId xmlns:p14="http://schemas.microsoft.com/office/powerpoint/2010/main" val="10273431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The Path </a:t>
            </a:r>
            <a:r>
              <a:rPr lang="en-US" sz="3600"/>
              <a:t>towards Genuine CP… </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a:t>Provide information and support;</a:t>
            </a:r>
          </a:p>
          <a:p>
            <a:r>
              <a:rPr lang="en-US" dirty="0"/>
              <a:t>Give orientation or training on relevant information, structure, connection and resources;;</a:t>
            </a:r>
          </a:p>
          <a:p>
            <a:r>
              <a:rPr lang="en-US" dirty="0"/>
              <a:t>Pay attention to the process as much as to the goals;</a:t>
            </a:r>
          </a:p>
          <a:p>
            <a:r>
              <a:rPr lang="en-US" dirty="0"/>
              <a:t>Try to be the facilitator and provider of backstopping services not the leader or decision maker; and</a:t>
            </a:r>
          </a:p>
          <a:p>
            <a:r>
              <a:rPr lang="en-US" dirty="0"/>
              <a:t>Aim for the highest level of participation. </a:t>
            </a:r>
          </a:p>
          <a:p>
            <a:pPr marL="0" indent="0">
              <a:buNone/>
            </a:pPr>
            <a:endParaRPr lang="en-US" dirty="0"/>
          </a:p>
        </p:txBody>
      </p:sp>
    </p:spTree>
    <p:extLst>
      <p:ext uri="{BB962C8B-B14F-4D97-AF65-F5344CB8AC3E}">
        <p14:creationId xmlns:p14="http://schemas.microsoft.com/office/powerpoint/2010/main" val="2551609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9443" y="457200"/>
            <a:ext cx="7125112" cy="6248400"/>
          </a:xfrm>
        </p:spPr>
        <p:txBody>
          <a:bodyPr>
            <a:normAutofit/>
          </a:bodyPr>
          <a:lstStyle/>
          <a:p>
            <a:pPr marL="0" indent="0">
              <a:buNone/>
            </a:pPr>
            <a:r>
              <a:rPr lang="en-US" dirty="0" smtClean="0"/>
              <a:t>Factors for Consideration in Child Participation:</a:t>
            </a:r>
          </a:p>
          <a:p>
            <a:pPr lvl="1"/>
            <a:r>
              <a:rPr lang="en-US" dirty="0" smtClean="0"/>
              <a:t>Age (Developmental Stage)</a:t>
            </a:r>
          </a:p>
          <a:p>
            <a:pPr lvl="2"/>
            <a:r>
              <a:rPr lang="en-US" dirty="0" smtClean="0"/>
              <a:t>Infancy – the first two years</a:t>
            </a:r>
          </a:p>
          <a:p>
            <a:pPr marL="914400" lvl="2" indent="0">
              <a:buNone/>
            </a:pPr>
            <a:r>
              <a:rPr lang="en-US" dirty="0"/>
              <a:t>	</a:t>
            </a:r>
            <a:r>
              <a:rPr lang="en-US" dirty="0" smtClean="0"/>
              <a:t>Learning to form associations and think </a:t>
            </a:r>
          </a:p>
          <a:p>
            <a:pPr marL="914400" lvl="2" indent="0">
              <a:buNone/>
            </a:pPr>
            <a:r>
              <a:rPr lang="en-US" dirty="0" smtClean="0"/>
              <a:t>	through interaction with the 	environment.  </a:t>
            </a:r>
          </a:p>
          <a:p>
            <a:pPr lvl="2"/>
            <a:endParaRPr lang="en-US" dirty="0" smtClean="0"/>
          </a:p>
          <a:p>
            <a:pPr lvl="2"/>
            <a:r>
              <a:rPr lang="en-US" dirty="0" smtClean="0"/>
              <a:t>Early Childhood- two </a:t>
            </a:r>
            <a:r>
              <a:rPr lang="en-US" dirty="0"/>
              <a:t>to </a:t>
            </a:r>
            <a:r>
              <a:rPr lang="en-US" dirty="0" smtClean="0"/>
              <a:t>six years.</a:t>
            </a:r>
          </a:p>
          <a:p>
            <a:pPr marL="914400" lvl="2" indent="0">
              <a:buNone/>
            </a:pPr>
            <a:r>
              <a:rPr lang="en-US" dirty="0" smtClean="0"/>
              <a:t>  	Limited memory, appearance of </a:t>
            </a:r>
          </a:p>
          <a:p>
            <a:pPr marL="914400" lvl="2" indent="0">
              <a:buNone/>
            </a:pPr>
            <a:r>
              <a:rPr lang="en-US" dirty="0"/>
              <a:t>	</a:t>
            </a:r>
            <a:r>
              <a:rPr lang="en-US" dirty="0" smtClean="0"/>
              <a:t>symbolic thought, lack of operations , 	internalized actions that children could 	perform in their heads– conservation, 	</a:t>
            </a:r>
            <a:r>
              <a:rPr lang="en-US" dirty="0" err="1" smtClean="0"/>
              <a:t>centration</a:t>
            </a:r>
            <a:r>
              <a:rPr lang="en-US" dirty="0" smtClean="0"/>
              <a:t>, reversibility.</a:t>
            </a:r>
          </a:p>
          <a:p>
            <a:pPr marL="914400" lvl="2" indent="0">
              <a:buNone/>
            </a:pPr>
            <a:endParaRPr lang="en-US" dirty="0" smtClean="0"/>
          </a:p>
          <a:p>
            <a:pPr marL="914400" lvl="2" indent="0">
              <a:buNone/>
            </a:pPr>
            <a:endParaRPr lang="en-US" dirty="0"/>
          </a:p>
        </p:txBody>
      </p:sp>
      <p:pic>
        <p:nvPicPr>
          <p:cNvPr id="4" name="Picture 3" descr="https://encrypted-tbn1.gstatic.com/images?q=tbn:ANd9GcQSc-10Qu5evJLSZ_47HZ9un8atftB1JGWS3HyB65UPeLJM9KBtfA"/>
          <p:cNvPicPr/>
          <p:nvPr/>
        </p:nvPicPr>
        <p:blipFill>
          <a:blip r:embed="rId2"/>
          <a:srcRect/>
          <a:stretch>
            <a:fillRect/>
          </a:stretch>
        </p:blipFill>
        <p:spPr bwMode="auto">
          <a:xfrm>
            <a:off x="7162800" y="1600200"/>
            <a:ext cx="1344210" cy="1257300"/>
          </a:xfrm>
          <a:prstGeom prst="rect">
            <a:avLst/>
          </a:prstGeom>
          <a:noFill/>
          <a:ln w="9525">
            <a:noFill/>
            <a:miter lim="800000"/>
            <a:headEnd/>
            <a:tailEnd/>
          </a:ln>
        </p:spPr>
      </p:pic>
      <p:pic>
        <p:nvPicPr>
          <p:cNvPr id="5" name="Picture 4" descr="https://encrypted-tbn2.gstatic.com/images?q=tbn:ANd9GcTqpn3sinECUObc5cIyQ-MUpwHo_gwEIoGR92YUbdUrz08QBPKiZQ"/>
          <p:cNvPicPr/>
          <p:nvPr/>
        </p:nvPicPr>
        <p:blipFill>
          <a:blip r:embed="rId3"/>
          <a:srcRect/>
          <a:stretch>
            <a:fillRect/>
          </a:stretch>
        </p:blipFill>
        <p:spPr bwMode="auto">
          <a:xfrm>
            <a:off x="7162800" y="3657600"/>
            <a:ext cx="1447800" cy="1066800"/>
          </a:xfrm>
          <a:prstGeom prst="rect">
            <a:avLst/>
          </a:prstGeom>
          <a:noFill/>
          <a:ln w="9525">
            <a:noFill/>
            <a:miter lim="800000"/>
            <a:headEnd/>
            <a:tailEnd/>
          </a:ln>
        </p:spPr>
      </p:pic>
    </p:spTree>
    <p:extLst>
      <p:ext uri="{BB962C8B-B14F-4D97-AF65-F5344CB8AC3E}">
        <p14:creationId xmlns:p14="http://schemas.microsoft.com/office/powerpoint/2010/main" val="1314083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9443" y="685800"/>
            <a:ext cx="7125112" cy="5486399"/>
          </a:xfrm>
        </p:spPr>
        <p:txBody>
          <a:bodyPr>
            <a:normAutofit fontScale="40000" lnSpcReduction="20000"/>
          </a:bodyPr>
          <a:lstStyle/>
          <a:p>
            <a:pPr lvl="2"/>
            <a:endParaRPr lang="en-US" dirty="0" smtClean="0"/>
          </a:p>
          <a:p>
            <a:pPr lvl="2"/>
            <a:endParaRPr lang="en-US" dirty="0"/>
          </a:p>
          <a:p>
            <a:pPr lvl="2"/>
            <a:endParaRPr lang="en-US" dirty="0" smtClean="0"/>
          </a:p>
          <a:p>
            <a:pPr lvl="2"/>
            <a:endParaRPr lang="en-US" dirty="0"/>
          </a:p>
          <a:p>
            <a:pPr lvl="2"/>
            <a:endParaRPr lang="en-US" dirty="0" smtClean="0"/>
          </a:p>
          <a:p>
            <a:pPr lvl="2"/>
            <a:endParaRPr lang="en-US" dirty="0"/>
          </a:p>
          <a:p>
            <a:pPr marL="457200" lvl="2" indent="0">
              <a:buNone/>
            </a:pPr>
            <a:endParaRPr lang="en-US" dirty="0" smtClean="0"/>
          </a:p>
          <a:p>
            <a:pPr marL="1028700" lvl="2" indent="-571500"/>
            <a:endParaRPr lang="en-US" dirty="0"/>
          </a:p>
          <a:p>
            <a:pPr marL="1028700" lvl="2" indent="-571500"/>
            <a:endParaRPr lang="en-US" dirty="0" smtClean="0"/>
          </a:p>
          <a:p>
            <a:pPr marL="1028700" lvl="2" indent="-571500"/>
            <a:endParaRPr lang="en-US" dirty="0"/>
          </a:p>
          <a:p>
            <a:pPr marL="914400" lvl="2" indent="-457200"/>
            <a:r>
              <a:rPr lang="en-US" sz="5600" dirty="0" smtClean="0"/>
              <a:t>Middle </a:t>
            </a:r>
            <a:r>
              <a:rPr lang="en-US" sz="5600" dirty="0"/>
              <a:t>Childhood–five to eleven.</a:t>
            </a:r>
          </a:p>
          <a:p>
            <a:pPr marL="1371600" lvl="3" indent="0">
              <a:buNone/>
            </a:pPr>
            <a:r>
              <a:rPr lang="en-US" sz="5600" dirty="0" smtClean="0"/>
              <a:t>Concrete </a:t>
            </a:r>
            <a:r>
              <a:rPr lang="en-US" sz="5600" dirty="0"/>
              <a:t>operational thinking </a:t>
            </a:r>
            <a:endParaRPr lang="en-US" sz="5600" dirty="0" smtClean="0"/>
          </a:p>
          <a:p>
            <a:pPr marL="1371600" lvl="3" indent="0">
              <a:buNone/>
            </a:pPr>
            <a:r>
              <a:rPr lang="en-US" sz="5600" dirty="0" smtClean="0"/>
              <a:t>children are much </a:t>
            </a:r>
            <a:r>
              <a:rPr lang="en-US" sz="5600" dirty="0"/>
              <a:t>better able to </a:t>
            </a:r>
            <a:endParaRPr lang="en-US" sz="5600" dirty="0" smtClean="0"/>
          </a:p>
          <a:p>
            <a:pPr marL="1371600" lvl="3" indent="0">
              <a:buNone/>
            </a:pPr>
            <a:r>
              <a:rPr lang="en-US" sz="5600" dirty="0" smtClean="0"/>
              <a:t>understand logical principles</a:t>
            </a:r>
            <a:r>
              <a:rPr lang="en-US" sz="5600" dirty="0"/>
              <a:t>, </a:t>
            </a:r>
            <a:endParaRPr lang="en-US" sz="5600" dirty="0" smtClean="0"/>
          </a:p>
          <a:p>
            <a:pPr marL="1371600" lvl="3" indent="0">
              <a:buNone/>
            </a:pPr>
            <a:r>
              <a:rPr lang="en-US" sz="5600" dirty="0" smtClean="0"/>
              <a:t>inability </a:t>
            </a:r>
            <a:r>
              <a:rPr lang="en-US" sz="5600" dirty="0"/>
              <a:t>to list out </a:t>
            </a:r>
            <a:r>
              <a:rPr lang="en-US" sz="5600" dirty="0" smtClean="0"/>
              <a:t>alternatives</a:t>
            </a:r>
            <a:r>
              <a:rPr lang="en-US" sz="5600" dirty="0"/>
              <a:t>.</a:t>
            </a:r>
          </a:p>
          <a:p>
            <a:pPr marL="914400" lvl="2" indent="0">
              <a:buNone/>
            </a:pPr>
            <a:endParaRPr lang="en-US" sz="5600" dirty="0" smtClean="0"/>
          </a:p>
          <a:p>
            <a:pPr marL="1028700" lvl="2" indent="-342900"/>
            <a:r>
              <a:rPr lang="en-US" sz="5600" dirty="0" smtClean="0"/>
              <a:t>Puberty </a:t>
            </a:r>
            <a:r>
              <a:rPr lang="en-US" sz="5600" dirty="0"/>
              <a:t>and Adolescence: </a:t>
            </a:r>
            <a:r>
              <a:rPr lang="en-US" sz="5600" dirty="0" smtClean="0"/>
              <a:t>eleven to eighteen.</a:t>
            </a:r>
          </a:p>
          <a:p>
            <a:pPr marL="914400" lvl="2" indent="0">
              <a:buNone/>
            </a:pPr>
            <a:r>
              <a:rPr lang="en-US" sz="5600" dirty="0"/>
              <a:t>	</a:t>
            </a:r>
            <a:r>
              <a:rPr lang="en-US" sz="5600" dirty="0" smtClean="0"/>
              <a:t>Abstract thinking, systematic and logical , </a:t>
            </a:r>
          </a:p>
          <a:p>
            <a:pPr marL="914400" lvl="2" indent="0">
              <a:buNone/>
            </a:pPr>
            <a:r>
              <a:rPr lang="en-US" sz="5600" dirty="0"/>
              <a:t>	</a:t>
            </a:r>
            <a:r>
              <a:rPr lang="en-US" sz="5600" dirty="0" smtClean="0"/>
              <a:t>hypothetical thinking.  </a:t>
            </a:r>
          </a:p>
          <a:p>
            <a:pPr marL="1371600" lvl="3" indent="0">
              <a:buNone/>
            </a:pPr>
            <a:endParaRPr lang="en-US" sz="2900" dirty="0" smtClean="0"/>
          </a:p>
          <a:p>
            <a:pPr marL="914400" lvl="2" indent="0">
              <a:buNone/>
            </a:pPr>
            <a:endParaRPr lang="en-US" dirty="0" smtClean="0"/>
          </a:p>
          <a:p>
            <a:pPr lvl="2">
              <a:buNone/>
            </a:pPr>
            <a:endParaRPr lang="en-US" dirty="0" smtClean="0"/>
          </a:p>
          <a:p>
            <a:pPr lvl="2">
              <a:buNone/>
            </a:pPr>
            <a:endParaRPr lang="en-US" dirty="0"/>
          </a:p>
          <a:p>
            <a:pPr lvl="2">
              <a:buNone/>
            </a:pPr>
            <a:endParaRPr lang="en-US" dirty="0" smtClean="0"/>
          </a:p>
          <a:p>
            <a:pPr lvl="2">
              <a:buNone/>
            </a:pPr>
            <a:endParaRPr lang="en-US" dirty="0" smtClean="0"/>
          </a:p>
          <a:p>
            <a:pPr lvl="2">
              <a:buNone/>
            </a:pPr>
            <a:endParaRPr lang="en-US" dirty="0" smtClean="0"/>
          </a:p>
          <a:p>
            <a:pPr lvl="1"/>
            <a:endParaRPr lang="en-US" dirty="0" smtClean="0"/>
          </a:p>
          <a:p>
            <a:pPr lvl="1"/>
            <a:endParaRPr lang="en-US" dirty="0"/>
          </a:p>
          <a:p>
            <a:pPr lvl="1"/>
            <a:endParaRPr lang="en-US" dirty="0" smtClean="0"/>
          </a:p>
          <a:p>
            <a:pPr lvl="1"/>
            <a:endParaRPr lang="en-US" dirty="0"/>
          </a:p>
          <a:p>
            <a:endParaRPr lang="en-US" dirty="0"/>
          </a:p>
        </p:txBody>
      </p:sp>
      <p:pic>
        <p:nvPicPr>
          <p:cNvPr id="4" name="Picture 3" descr="C:\Users\wossen\Downloads\IMG_0020.JP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6705600" y="4572000"/>
            <a:ext cx="1272540" cy="1272540"/>
          </a:xfrm>
          <a:prstGeom prst="rect">
            <a:avLst/>
          </a:prstGeom>
          <a:noFill/>
          <a:ln>
            <a:noFill/>
          </a:ln>
        </p:spPr>
      </p:pic>
      <p:pic>
        <p:nvPicPr>
          <p:cNvPr id="6" name="Picture 5" descr="https://encrypted-tbn1.gstatic.com/images?q=tbn:ANd9GcSJPwIIlN0RSGmH0HAxC06WE-e3afcxIObLPQuSGsY08ODJQ93P"/>
          <p:cNvPicPr/>
          <p:nvPr/>
        </p:nvPicPr>
        <p:blipFill>
          <a:blip r:embed="rId3">
            <a:extLst>
              <a:ext uri="{28A0092B-C50C-407E-A947-70E740481C1C}">
                <a14:useLocalDpi xmlns:a14="http://schemas.microsoft.com/office/drawing/2010/main" val="0"/>
              </a:ext>
            </a:extLst>
          </a:blip>
          <a:srcRect/>
          <a:stretch>
            <a:fillRect/>
          </a:stretch>
        </p:blipFill>
        <p:spPr bwMode="auto">
          <a:xfrm>
            <a:off x="6913247" y="1752600"/>
            <a:ext cx="1043940" cy="1568450"/>
          </a:xfrm>
          <a:prstGeom prst="rect">
            <a:avLst/>
          </a:prstGeom>
          <a:noFill/>
          <a:ln>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9443" y="914400"/>
            <a:ext cx="7125112" cy="5410199"/>
          </a:xfrm>
        </p:spPr>
        <p:txBody>
          <a:bodyPr>
            <a:normAutofit fontScale="92500" lnSpcReduction="20000"/>
          </a:bodyPr>
          <a:lstStyle/>
          <a:p>
            <a:pPr lvl="1"/>
            <a:endParaRPr lang="en-US" dirty="0" smtClean="0"/>
          </a:p>
          <a:p>
            <a:pPr lvl="1"/>
            <a:endParaRPr lang="en-US" dirty="0"/>
          </a:p>
          <a:p>
            <a:pPr marL="457200" lvl="1" indent="0">
              <a:buNone/>
            </a:pPr>
            <a:endParaRPr lang="en-US" dirty="0" smtClean="0"/>
          </a:p>
          <a:p>
            <a:pPr lvl="1"/>
            <a:r>
              <a:rPr lang="en-US" dirty="0" smtClean="0"/>
              <a:t>Socio-cultural </a:t>
            </a:r>
            <a:r>
              <a:rPr lang="en-US" dirty="0"/>
              <a:t>context</a:t>
            </a:r>
          </a:p>
          <a:p>
            <a:pPr marL="914400" lvl="2" indent="0">
              <a:buNone/>
            </a:pPr>
            <a:r>
              <a:rPr lang="en-US" dirty="0"/>
              <a:t>How we are raised</a:t>
            </a:r>
          </a:p>
          <a:p>
            <a:pPr marL="914400" lvl="2" indent="0">
              <a:buNone/>
            </a:pPr>
            <a:r>
              <a:rPr lang="en-US" dirty="0"/>
              <a:t>How we raise our </a:t>
            </a:r>
            <a:r>
              <a:rPr lang="en-US" dirty="0" smtClean="0"/>
              <a:t>children</a:t>
            </a:r>
          </a:p>
          <a:p>
            <a:pPr marL="914400" lvl="2" indent="0">
              <a:buNone/>
            </a:pPr>
            <a:r>
              <a:rPr lang="en-US" dirty="0" smtClean="0"/>
              <a:t>What values we give to childre</a:t>
            </a:r>
            <a:r>
              <a:rPr lang="en-US" dirty="0"/>
              <a:t>n</a:t>
            </a:r>
            <a:endParaRPr lang="en-US" dirty="0" smtClean="0"/>
          </a:p>
          <a:p>
            <a:pPr marL="914400" lvl="2" indent="0">
              <a:buNone/>
            </a:pPr>
            <a:endParaRPr lang="en-US" dirty="0"/>
          </a:p>
          <a:p>
            <a:pPr lvl="1"/>
            <a:r>
              <a:rPr lang="en-US" dirty="0"/>
              <a:t>Level of awareness of adults (actors involved)</a:t>
            </a:r>
          </a:p>
          <a:p>
            <a:pPr lvl="1"/>
            <a:endParaRPr lang="en-US" dirty="0" smtClean="0"/>
          </a:p>
          <a:p>
            <a:pPr lvl="1"/>
            <a:r>
              <a:rPr lang="en-US" dirty="0" smtClean="0"/>
              <a:t>Resources</a:t>
            </a:r>
            <a:endParaRPr lang="en-US" dirty="0"/>
          </a:p>
          <a:p>
            <a:pPr marL="914400" lvl="2" indent="0">
              <a:buNone/>
            </a:pPr>
            <a:r>
              <a:rPr lang="en-US" dirty="0"/>
              <a:t>Trained personnel</a:t>
            </a:r>
          </a:p>
          <a:p>
            <a:pPr marL="914400" lvl="2" indent="0">
              <a:buNone/>
            </a:pPr>
            <a:r>
              <a:rPr lang="en-US" dirty="0"/>
              <a:t>Time </a:t>
            </a:r>
          </a:p>
          <a:p>
            <a:pPr marL="914400" lvl="2" indent="0">
              <a:buNone/>
            </a:pPr>
            <a:r>
              <a:rPr lang="en-US" dirty="0"/>
              <a:t>Money</a:t>
            </a:r>
          </a:p>
          <a:p>
            <a:endParaRPr lang="en-US" dirty="0"/>
          </a:p>
        </p:txBody>
      </p:sp>
      <p:pic>
        <p:nvPicPr>
          <p:cNvPr id="4" name="Picture 3" descr="https://encrypted-tbn3.gstatic.com/images?q=tbn:ANd9GcQDFDgKhCd7twscJSr4q_Oh5iQntU0J20F3ev51XQMrJ2t8xNJa"/>
          <p:cNvPicPr/>
          <p:nvPr/>
        </p:nvPicPr>
        <p:blipFill>
          <a:blip r:embed="rId2">
            <a:extLst>
              <a:ext uri="{28A0092B-C50C-407E-A947-70E740481C1C}">
                <a14:useLocalDpi xmlns:a14="http://schemas.microsoft.com/office/drawing/2010/main" val="0"/>
              </a:ext>
            </a:extLst>
          </a:blip>
          <a:srcRect/>
          <a:stretch>
            <a:fillRect/>
          </a:stretch>
        </p:blipFill>
        <p:spPr bwMode="auto">
          <a:xfrm>
            <a:off x="5791200" y="2077402"/>
            <a:ext cx="1318260" cy="1564005"/>
          </a:xfrm>
          <a:prstGeom prst="rect">
            <a:avLst/>
          </a:prstGeom>
          <a:noFill/>
          <a:ln>
            <a:noFill/>
          </a:ln>
        </p:spPr>
      </p:pic>
    </p:spTree>
    <p:extLst>
      <p:ext uri="{BB962C8B-B14F-4D97-AF65-F5344CB8AC3E}">
        <p14:creationId xmlns:p14="http://schemas.microsoft.com/office/powerpoint/2010/main" val="38846835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2756632" y="2967335"/>
            <a:ext cx="3630738" cy="1754326"/>
          </a:xfrm>
          <a:prstGeom prst="rect">
            <a:avLst/>
          </a:prstGeom>
          <a:noFill/>
        </p:spPr>
        <p:txBody>
          <a:bodyPr wrap="none" lIns="91440" tIns="45720" rIns="91440" bIns="45720">
            <a:spAutoFit/>
          </a:bodyPr>
          <a:lstStyle/>
          <a:p>
            <a:pPr algn="ctr"/>
            <a:r>
              <a:rPr lang="en-U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THANK YOU</a:t>
            </a:r>
          </a:p>
          <a:p>
            <a:pPr algn="ct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extLst>
      <p:ext uri="{BB962C8B-B14F-4D97-AF65-F5344CB8AC3E}">
        <p14:creationId xmlns:p14="http://schemas.microsoft.com/office/powerpoint/2010/main" val="381833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smtClean="0"/>
              <a:t>Brainstorming on </a:t>
            </a:r>
            <a:r>
              <a:rPr lang="en-US" dirty="0"/>
              <a:t>Child Participation</a:t>
            </a:r>
          </a:p>
        </p:txBody>
      </p:sp>
      <p:sp>
        <p:nvSpPr>
          <p:cNvPr id="3" name="Content Placeholder 2"/>
          <p:cNvSpPr>
            <a:spLocks noGrp="1"/>
          </p:cNvSpPr>
          <p:nvPr>
            <p:ph idx="1"/>
          </p:nvPr>
        </p:nvSpPr>
        <p:spPr/>
        <p:txBody>
          <a:bodyPr/>
          <a:lstStyle/>
          <a:p>
            <a:r>
              <a:rPr lang="en-US" dirty="0" smtClean="0"/>
              <a:t>How do you define a child?</a:t>
            </a:r>
          </a:p>
          <a:p>
            <a:r>
              <a:rPr lang="en-US" dirty="0" smtClean="0"/>
              <a:t>What is ‘child participation’?</a:t>
            </a:r>
          </a:p>
          <a:p>
            <a:r>
              <a:rPr lang="en-US" dirty="0" smtClean="0"/>
              <a:t>What are the characteristics of children in terms of age and different dimensions of development that are relevant to child participation?</a:t>
            </a:r>
          </a:p>
          <a:p>
            <a:r>
              <a:rPr lang="en-US" dirty="0" smtClean="0"/>
              <a:t>What are your experiences in implementing the concept/principle of child participation? </a:t>
            </a:r>
            <a:endParaRPr lang="en-US" dirty="0"/>
          </a:p>
        </p:txBody>
      </p:sp>
    </p:spTree>
    <p:extLst>
      <p:ext uri="{BB962C8B-B14F-4D97-AF65-F5344CB8AC3E}">
        <p14:creationId xmlns:p14="http://schemas.microsoft.com/office/powerpoint/2010/main" val="1596295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Child </a:t>
            </a:r>
            <a:r>
              <a:rPr lang="en-US" dirty="0"/>
              <a:t>Participation</a:t>
            </a:r>
          </a:p>
        </p:txBody>
      </p:sp>
      <p:sp>
        <p:nvSpPr>
          <p:cNvPr id="3" name="Content Placeholder 2"/>
          <p:cNvSpPr>
            <a:spLocks noGrp="1"/>
          </p:cNvSpPr>
          <p:nvPr>
            <p:ph idx="1"/>
          </p:nvPr>
        </p:nvSpPr>
        <p:spPr/>
        <p:txBody>
          <a:bodyPr>
            <a:normAutofit fontScale="77500" lnSpcReduction="20000"/>
          </a:bodyPr>
          <a:lstStyle/>
          <a:p>
            <a:endParaRPr lang="en-US" dirty="0" smtClean="0"/>
          </a:p>
          <a:p>
            <a:endParaRPr lang="en-US" dirty="0" smtClean="0"/>
          </a:p>
          <a:p>
            <a:endParaRPr lang="en-US" dirty="0"/>
          </a:p>
          <a:p>
            <a:pPr marL="0" indent="0">
              <a:buNone/>
            </a:pPr>
            <a:endParaRPr lang="en-US" dirty="0" smtClean="0"/>
          </a:p>
          <a:p>
            <a:pPr marL="0" indent="0">
              <a:buNone/>
            </a:pPr>
            <a:endParaRPr lang="en-US" dirty="0"/>
          </a:p>
          <a:p>
            <a:pPr marL="0" indent="0">
              <a:buNone/>
            </a:pPr>
            <a:r>
              <a:rPr lang="en-US" dirty="0" smtClean="0"/>
              <a:t>Child </a:t>
            </a:r>
            <a:r>
              <a:rPr lang="en-US" dirty="0"/>
              <a:t>participation </a:t>
            </a:r>
            <a:r>
              <a:rPr lang="en-US" dirty="0" smtClean="0"/>
              <a:t>is an </a:t>
            </a:r>
            <a:r>
              <a:rPr lang="en-US" dirty="0"/>
              <a:t>informed and willing involvement of all children including those </a:t>
            </a:r>
            <a:r>
              <a:rPr lang="en-US" dirty="0" smtClean="0"/>
              <a:t>that </a:t>
            </a:r>
            <a:r>
              <a:rPr lang="en-US" dirty="0"/>
              <a:t>are differently abled and those at risk any way, concerning them either </a:t>
            </a:r>
            <a:r>
              <a:rPr lang="en-US" b="1" dirty="0"/>
              <a:t>directly</a:t>
            </a:r>
            <a:r>
              <a:rPr lang="en-US" dirty="0"/>
              <a:t> or </a:t>
            </a:r>
            <a:r>
              <a:rPr lang="en-US" b="1" dirty="0" smtClean="0"/>
              <a:t>indirectly </a:t>
            </a:r>
            <a:r>
              <a:rPr lang="en-US" dirty="0" smtClean="0"/>
              <a:t>(CWA).</a:t>
            </a:r>
          </a:p>
          <a:p>
            <a:pPr marL="0" indent="0">
              <a:buNone/>
            </a:pPr>
            <a:endParaRPr lang="en-US" dirty="0" smtClean="0"/>
          </a:p>
          <a:p>
            <a:pPr marL="0" indent="0">
              <a:buNone/>
            </a:pPr>
            <a:r>
              <a:rPr lang="en-US" dirty="0" smtClean="0"/>
              <a:t>It is a process </a:t>
            </a:r>
            <a:r>
              <a:rPr lang="en-US" dirty="0"/>
              <a:t>of sharing decisions which affect one’s life and the life of the community in which one lives. </a:t>
            </a:r>
            <a:endParaRPr lang="en-US" dirty="0" smtClean="0"/>
          </a:p>
          <a:p>
            <a:pPr marL="0" indent="0">
              <a:buNone/>
            </a:pPr>
            <a:endParaRPr lang="en-US" dirty="0"/>
          </a:p>
        </p:txBody>
      </p:sp>
      <p:pic>
        <p:nvPicPr>
          <p:cNvPr id="4" name="Picture 3" descr="https://encrypted-tbn1.gstatic.com/images?q=tbn:ANd9GcS5U5_Xrxv4sI-hYeDlquYnN3mZ1Le-HDVHcaC8hwNOd5WOsabtag"/>
          <p:cNvPicPr/>
          <p:nvPr/>
        </p:nvPicPr>
        <p:blipFill>
          <a:blip r:embed="rId2">
            <a:extLst>
              <a:ext uri="{28A0092B-C50C-407E-A947-70E740481C1C}">
                <a14:useLocalDpi xmlns:a14="http://schemas.microsoft.com/office/drawing/2010/main" val="0"/>
              </a:ext>
            </a:extLst>
          </a:blip>
          <a:srcRect/>
          <a:stretch>
            <a:fillRect/>
          </a:stretch>
        </p:blipFill>
        <p:spPr bwMode="auto">
          <a:xfrm>
            <a:off x="457200" y="1066800"/>
            <a:ext cx="1943100" cy="2286000"/>
          </a:xfrm>
          <a:prstGeom prst="rect">
            <a:avLst/>
          </a:prstGeom>
          <a:noFill/>
          <a:ln>
            <a:noFill/>
          </a:ln>
        </p:spPr>
      </p:pic>
    </p:spTree>
    <p:extLst>
      <p:ext uri="{BB962C8B-B14F-4D97-AF65-F5344CB8AC3E}">
        <p14:creationId xmlns:p14="http://schemas.microsoft.com/office/powerpoint/2010/main" val="18322105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1066800"/>
            <a:ext cx="7125113" cy="848276"/>
          </a:xfrm>
        </p:spPr>
        <p:txBody>
          <a:bodyPr>
            <a:normAutofit fontScale="90000"/>
          </a:bodyPr>
          <a:lstStyle/>
          <a:p>
            <a:r>
              <a:rPr lang="en-US" dirty="0"/>
              <a:t>Provisions on Child Participation</a:t>
            </a:r>
          </a:p>
        </p:txBody>
      </p:sp>
      <p:sp>
        <p:nvSpPr>
          <p:cNvPr id="3" name="Content Placeholder 2"/>
          <p:cNvSpPr>
            <a:spLocks noGrp="1"/>
          </p:cNvSpPr>
          <p:nvPr>
            <p:ph idx="1"/>
          </p:nvPr>
        </p:nvSpPr>
        <p:spPr>
          <a:xfrm>
            <a:off x="1009443" y="2057400"/>
            <a:ext cx="7125112" cy="4572000"/>
          </a:xfrm>
        </p:spPr>
        <p:txBody>
          <a:bodyPr>
            <a:normAutofit fontScale="70000" lnSpcReduction="20000"/>
          </a:bodyPr>
          <a:lstStyle/>
          <a:p>
            <a:pPr marL="0" indent="0">
              <a:buNone/>
            </a:pPr>
            <a:r>
              <a:rPr lang="en-US" dirty="0" smtClean="0"/>
              <a:t>Convention on the Rights of the Child (CRC)</a:t>
            </a:r>
          </a:p>
          <a:p>
            <a:pPr lvl="1"/>
            <a:r>
              <a:rPr lang="en-US" dirty="0" smtClean="0"/>
              <a:t>Article 12.1. to </a:t>
            </a:r>
            <a:r>
              <a:rPr lang="en-US" dirty="0"/>
              <a:t>the child who is capable of forming his or her own views the right to express those views freely in all matters affecting the child, the views of the child being given due weight in accordance with the age and maturity of the child</a:t>
            </a:r>
            <a:r>
              <a:rPr lang="en-US" dirty="0" smtClean="0"/>
              <a:t>.</a:t>
            </a:r>
          </a:p>
          <a:p>
            <a:pPr marL="457200" lvl="1" indent="0">
              <a:buNone/>
            </a:pPr>
            <a:endParaRPr lang="en-US" dirty="0" smtClean="0"/>
          </a:p>
          <a:p>
            <a:pPr lvl="1"/>
            <a:r>
              <a:rPr lang="en-US" dirty="0"/>
              <a:t>Article </a:t>
            </a:r>
            <a:r>
              <a:rPr lang="en-US" dirty="0" smtClean="0"/>
              <a:t>13.1. the </a:t>
            </a:r>
            <a:r>
              <a:rPr lang="en-US" dirty="0"/>
              <a:t>right to freedom of expression and to receive </a:t>
            </a:r>
            <a:r>
              <a:rPr lang="en-US" dirty="0" smtClean="0"/>
              <a:t>information in different forms and means. </a:t>
            </a:r>
            <a:endParaRPr lang="en-US" dirty="0"/>
          </a:p>
          <a:p>
            <a:pPr marL="0" indent="0">
              <a:buNone/>
            </a:pPr>
            <a:endParaRPr lang="en-US" dirty="0" smtClean="0"/>
          </a:p>
          <a:p>
            <a:pPr marL="0" indent="0">
              <a:buNone/>
            </a:pPr>
            <a:r>
              <a:rPr lang="en-US" dirty="0" smtClean="0"/>
              <a:t>African </a:t>
            </a:r>
            <a:r>
              <a:rPr lang="en-US" dirty="0"/>
              <a:t>Charter for the Rights and Welfare of the Child</a:t>
            </a:r>
          </a:p>
          <a:p>
            <a:pPr lvl="1"/>
            <a:r>
              <a:rPr lang="en-US" dirty="0"/>
              <a:t>Article 7: Every child who is capable of communicating his or her own views shall be assured the rights to express his opinions freely in all matters and to disseminate his opinions subject to such restriction as are prescribed by laws. </a:t>
            </a:r>
          </a:p>
          <a:p>
            <a:pPr marL="457200" lvl="1" indent="0">
              <a:buNone/>
            </a:pPr>
            <a:endParaRPr lang="en-US" dirty="0"/>
          </a:p>
        </p:txBody>
      </p:sp>
      <p:pic>
        <p:nvPicPr>
          <p:cNvPr id="5" name="Picture 4" descr="https://encrypted-tbn1.gstatic.com/images?q=tbn:ANd9GcQlxVomWkeK6CYhSh5-rNLOvodcocD_uarcSgAIFp0xXyOlFvPW"/>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788795" cy="1295400"/>
          </a:xfrm>
          <a:prstGeom prst="rect">
            <a:avLst/>
          </a:prstGeom>
          <a:noFill/>
          <a:ln>
            <a:noFill/>
          </a:ln>
        </p:spPr>
      </p:pic>
    </p:spTree>
    <p:extLst>
      <p:ext uri="{BB962C8B-B14F-4D97-AF65-F5344CB8AC3E}">
        <p14:creationId xmlns:p14="http://schemas.microsoft.com/office/powerpoint/2010/main" val="1250837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Assumptions about Childhood/CP</a:t>
            </a:r>
            <a:endParaRPr lang="en-US" dirty="0"/>
          </a:p>
        </p:txBody>
      </p:sp>
      <p:sp>
        <p:nvSpPr>
          <p:cNvPr id="3" name="Content Placeholder 2"/>
          <p:cNvSpPr>
            <a:spLocks noGrp="1"/>
          </p:cNvSpPr>
          <p:nvPr>
            <p:ph idx="1"/>
          </p:nvPr>
        </p:nvSpPr>
        <p:spPr>
          <a:xfrm>
            <a:off x="1009443" y="1524001"/>
            <a:ext cx="7125112" cy="4334798"/>
          </a:xfrm>
        </p:spPr>
        <p:txBody>
          <a:bodyPr>
            <a:normAutofit fontScale="62500" lnSpcReduction="20000"/>
          </a:bodyPr>
          <a:lstStyle/>
          <a:p>
            <a:endParaRPr lang="en-US" dirty="0" smtClean="0"/>
          </a:p>
          <a:p>
            <a:endParaRPr lang="en-US" dirty="0" smtClean="0"/>
          </a:p>
          <a:p>
            <a:endParaRPr lang="en-US" dirty="0" smtClean="0"/>
          </a:p>
          <a:p>
            <a:r>
              <a:rPr lang="en-US" dirty="0" smtClean="0"/>
              <a:t>Earlier thinking.</a:t>
            </a:r>
          </a:p>
          <a:p>
            <a:pPr>
              <a:buNone/>
            </a:pPr>
            <a:endParaRPr lang="en-US" dirty="0" smtClean="0"/>
          </a:p>
          <a:p>
            <a:pPr lvl="1"/>
            <a:r>
              <a:rPr lang="en-US" dirty="0" smtClean="0"/>
              <a:t>1924 - the Geneva Declaration on the Rights of the Child; </a:t>
            </a:r>
          </a:p>
          <a:p>
            <a:pPr lvl="1"/>
            <a:r>
              <a:rPr lang="en-US" dirty="0" smtClean="0"/>
              <a:t>1959 - the United Nation issued the Declaration on the Rights of the Child; three basic </a:t>
            </a:r>
            <a:r>
              <a:rPr lang="en-US" dirty="0" smtClean="0"/>
              <a:t>rights: </a:t>
            </a:r>
          </a:p>
          <a:p>
            <a:pPr lvl="2"/>
            <a:r>
              <a:rPr lang="en-US" dirty="0" smtClean="0"/>
              <a:t>the </a:t>
            </a:r>
            <a:r>
              <a:rPr lang="en-US" dirty="0" smtClean="0"/>
              <a:t>right to survival, </a:t>
            </a:r>
            <a:endParaRPr lang="en-US" dirty="0" smtClean="0"/>
          </a:p>
          <a:p>
            <a:pPr lvl="2"/>
            <a:r>
              <a:rPr lang="en-US" dirty="0" smtClean="0"/>
              <a:t>the </a:t>
            </a:r>
            <a:r>
              <a:rPr lang="en-US" dirty="0" smtClean="0"/>
              <a:t>right to protection, and </a:t>
            </a:r>
            <a:endParaRPr lang="en-US" dirty="0" smtClean="0"/>
          </a:p>
          <a:p>
            <a:pPr lvl="2"/>
            <a:r>
              <a:rPr lang="en-US" dirty="0" smtClean="0"/>
              <a:t>the </a:t>
            </a:r>
            <a:r>
              <a:rPr lang="en-US" dirty="0" smtClean="0"/>
              <a:t>right </a:t>
            </a:r>
            <a:r>
              <a:rPr lang="en-US" smtClean="0"/>
              <a:t>to </a:t>
            </a:r>
            <a:r>
              <a:rPr lang="en-US" smtClean="0"/>
              <a:t>development</a:t>
            </a:r>
            <a:r>
              <a:rPr lang="en-US"/>
              <a:t>.</a:t>
            </a:r>
            <a:endParaRPr lang="en-US" dirty="0" smtClean="0"/>
          </a:p>
          <a:p>
            <a:pPr lvl="1"/>
            <a:r>
              <a:rPr lang="en-US" dirty="0" smtClean="0"/>
              <a:t>1979, was named the International Year of Children; </a:t>
            </a:r>
          </a:p>
          <a:p>
            <a:pPr lvl="1"/>
            <a:r>
              <a:rPr lang="en-US" dirty="0" smtClean="0"/>
              <a:t>1989, the Convention on the Rights of the Child (CRC);</a:t>
            </a:r>
          </a:p>
          <a:p>
            <a:pPr lvl="1">
              <a:buNone/>
            </a:pPr>
            <a:endParaRPr lang="en-US" dirty="0" smtClean="0"/>
          </a:p>
          <a:p>
            <a:r>
              <a:rPr lang="en-US" dirty="0" smtClean="0"/>
              <a:t>The new sociology of childhood: agency and resilience.</a:t>
            </a:r>
            <a:endParaRPr lang="en-US" dirty="0"/>
          </a:p>
        </p:txBody>
      </p:sp>
      <p:pic>
        <p:nvPicPr>
          <p:cNvPr id="4" name="Picture 3" descr="https://encrypted-tbn3.gstatic.com/images?q=tbn:ANd9GcTvu3qkTA57BPKhhgHYBLu5BjKjzwxOzOOS842sI5C-MiN5mJIx"/>
          <p:cNvPicPr/>
          <p:nvPr/>
        </p:nvPicPr>
        <p:blipFill>
          <a:blip r:embed="rId2"/>
          <a:srcRect/>
          <a:stretch>
            <a:fillRect/>
          </a:stretch>
        </p:blipFill>
        <p:spPr bwMode="auto">
          <a:xfrm>
            <a:off x="5334000" y="1066800"/>
            <a:ext cx="2466975" cy="1847850"/>
          </a:xfrm>
          <a:prstGeom prst="rect">
            <a:avLst/>
          </a:prstGeom>
          <a:noFill/>
          <a:ln w="9525">
            <a:noFill/>
            <a:miter lim="800000"/>
            <a:headEnd/>
            <a:tailEnd/>
          </a:ln>
        </p:spPr>
      </p:pic>
    </p:spTree>
    <p:extLst>
      <p:ext uri="{BB962C8B-B14F-4D97-AF65-F5344CB8AC3E}">
        <p14:creationId xmlns:p14="http://schemas.microsoft.com/office/powerpoint/2010/main" val="922213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Importance of Child Participation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It is a right stipulated in international and regional instruments.</a:t>
            </a:r>
          </a:p>
          <a:p>
            <a:r>
              <a:rPr lang="en-US" dirty="0" smtClean="0"/>
              <a:t>It is one of the instruments for ensuring the best interest of the child is considered.</a:t>
            </a:r>
          </a:p>
          <a:p>
            <a:r>
              <a:rPr lang="en-US" dirty="0" smtClean="0"/>
              <a:t>Projects become more beneficial to children.</a:t>
            </a:r>
          </a:p>
          <a:p>
            <a:r>
              <a:rPr lang="en-US" dirty="0" smtClean="0"/>
              <a:t>Children acquire skills </a:t>
            </a:r>
            <a:r>
              <a:rPr lang="en-US" dirty="0"/>
              <a:t>in </a:t>
            </a:r>
            <a:r>
              <a:rPr lang="en-US" dirty="0" smtClean="0"/>
              <a:t>expressing </a:t>
            </a:r>
            <a:r>
              <a:rPr lang="en-US" dirty="0"/>
              <a:t>their </a:t>
            </a:r>
            <a:r>
              <a:rPr lang="en-US" dirty="0" smtClean="0"/>
              <a:t>opinions. </a:t>
            </a:r>
          </a:p>
          <a:p>
            <a:r>
              <a:rPr lang="en-US" dirty="0" smtClean="0"/>
              <a:t>They develop confidence </a:t>
            </a:r>
            <a:r>
              <a:rPr lang="en-US" dirty="0"/>
              <a:t>in themselves. </a:t>
            </a:r>
          </a:p>
          <a:p>
            <a:r>
              <a:rPr lang="en-US" dirty="0" smtClean="0"/>
              <a:t>Children get </a:t>
            </a:r>
            <a:r>
              <a:rPr lang="en-US" dirty="0"/>
              <a:t>opportunities to play a </a:t>
            </a:r>
            <a:r>
              <a:rPr lang="en-US" dirty="0" smtClean="0"/>
              <a:t>major </a:t>
            </a:r>
            <a:r>
              <a:rPr lang="en-US" dirty="0"/>
              <a:t>role</a:t>
            </a:r>
            <a:r>
              <a:rPr lang="en-US" dirty="0" smtClean="0"/>
              <a:t>.</a:t>
            </a:r>
          </a:p>
          <a:p>
            <a:r>
              <a:rPr lang="en-US" dirty="0" smtClean="0"/>
              <a:t>Children develop the value of listening to children, children’s participation to enable the cycle of authoritarianism. </a:t>
            </a:r>
            <a:endParaRPr lang="en-US" dirty="0"/>
          </a:p>
        </p:txBody>
      </p:sp>
    </p:spTree>
    <p:extLst>
      <p:ext uri="{BB962C8B-B14F-4D97-AF65-F5344CB8AC3E}">
        <p14:creationId xmlns:p14="http://schemas.microsoft.com/office/powerpoint/2010/main" val="147694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125113" cy="924476"/>
          </a:xfrm>
        </p:spPr>
        <p:txBody>
          <a:bodyPr/>
          <a:lstStyle/>
          <a:p>
            <a:r>
              <a:rPr lang="en-US" dirty="0" smtClean="0"/>
              <a:t>Types of Participation</a:t>
            </a:r>
            <a:endParaRPr lang="en-US" dirty="0"/>
          </a:p>
        </p:txBody>
      </p:sp>
      <p:sp>
        <p:nvSpPr>
          <p:cNvPr id="3" name="Content Placeholder 2"/>
          <p:cNvSpPr>
            <a:spLocks noGrp="1"/>
          </p:cNvSpPr>
          <p:nvPr>
            <p:ph idx="1"/>
          </p:nvPr>
        </p:nvSpPr>
        <p:spPr>
          <a:xfrm>
            <a:off x="1009443" y="1371601"/>
            <a:ext cx="7125112" cy="4487198"/>
          </a:xfrm>
        </p:spPr>
        <p:txBody>
          <a:bodyPr>
            <a:normAutofit fontScale="70000" lnSpcReduction="20000"/>
          </a:bodyPr>
          <a:lstStyle/>
          <a:p>
            <a:r>
              <a:rPr lang="en-US" i="1" dirty="0" smtClean="0"/>
              <a:t>Manipulation  </a:t>
            </a:r>
          </a:p>
          <a:p>
            <a:r>
              <a:rPr lang="en-US" i="1" dirty="0" smtClean="0"/>
              <a:t>Decoration</a:t>
            </a:r>
          </a:p>
          <a:p>
            <a:r>
              <a:rPr lang="en-US" i="1" dirty="0" smtClean="0"/>
              <a:t>Tokenism </a:t>
            </a:r>
          </a:p>
          <a:p>
            <a:r>
              <a:rPr lang="en-US" i="1" dirty="0" smtClean="0"/>
              <a:t>Assigned </a:t>
            </a:r>
            <a:r>
              <a:rPr lang="en-US" i="1" dirty="0"/>
              <a:t>but informed</a:t>
            </a:r>
            <a:endParaRPr lang="en-US" dirty="0"/>
          </a:p>
          <a:p>
            <a:r>
              <a:rPr lang="en-US" i="1" dirty="0" smtClean="0"/>
              <a:t>Consulted </a:t>
            </a:r>
            <a:r>
              <a:rPr lang="en-US" i="1" dirty="0"/>
              <a:t>and informed</a:t>
            </a:r>
            <a:endParaRPr lang="en-US" dirty="0"/>
          </a:p>
          <a:p>
            <a:r>
              <a:rPr lang="en-US" i="1" dirty="0" smtClean="0"/>
              <a:t>Adult </a:t>
            </a:r>
            <a:r>
              <a:rPr lang="en-US" i="1" dirty="0"/>
              <a:t>initiated, shared decisions with children</a:t>
            </a:r>
            <a:endParaRPr lang="en-US" dirty="0"/>
          </a:p>
          <a:p>
            <a:r>
              <a:rPr lang="en-US" i="1" dirty="0" smtClean="0"/>
              <a:t>Child </a:t>
            </a:r>
            <a:r>
              <a:rPr lang="en-US" i="1" dirty="0"/>
              <a:t>initiated and directed </a:t>
            </a:r>
            <a:endParaRPr lang="en-US" dirty="0"/>
          </a:p>
          <a:p>
            <a:r>
              <a:rPr lang="en-US" i="1" dirty="0" smtClean="0"/>
              <a:t>Child </a:t>
            </a:r>
            <a:r>
              <a:rPr lang="en-US" i="1" dirty="0"/>
              <a:t>initiated, shared decisions with adults</a:t>
            </a:r>
            <a:endParaRPr lang="en-US" dirty="0"/>
          </a:p>
          <a:p>
            <a:pPr marL="0" indent="0">
              <a:buNone/>
            </a:pPr>
            <a:endParaRPr lang="en-US" dirty="0" smtClean="0"/>
          </a:p>
          <a:p>
            <a:pPr marL="0" indent="0">
              <a:buNone/>
            </a:pPr>
            <a:r>
              <a:rPr lang="en-US" dirty="0" smtClean="0"/>
              <a:t>Hart</a:t>
            </a:r>
            <a:r>
              <a:rPr lang="en-US" dirty="0"/>
              <a:t>, Roger. (1992).</a:t>
            </a:r>
            <a:r>
              <a:rPr lang="en-US" i="1" dirty="0"/>
              <a:t>Children’s participation: from tokenism to citizenship.</a:t>
            </a:r>
            <a:r>
              <a:rPr lang="en-US" dirty="0"/>
              <a:t> UNICEF International Child Development Centre, </a:t>
            </a:r>
            <a:r>
              <a:rPr lang="en-US" dirty="0" err="1"/>
              <a:t>Spedale</a:t>
            </a:r>
            <a:r>
              <a:rPr lang="en-US" dirty="0"/>
              <a:t> </a:t>
            </a:r>
            <a:r>
              <a:rPr lang="en-US" dirty="0" err="1"/>
              <a:t>degli</a:t>
            </a:r>
            <a:r>
              <a:rPr lang="en-US" dirty="0"/>
              <a:t> </a:t>
            </a:r>
            <a:r>
              <a:rPr lang="en-US" dirty="0" err="1"/>
              <a:t>lnnocenti</a:t>
            </a:r>
            <a:r>
              <a:rPr lang="en-US" dirty="0" smtClean="0"/>
              <a:t>, Florence</a:t>
            </a:r>
            <a:r>
              <a:rPr lang="en-US" dirty="0"/>
              <a:t>, Italy.</a:t>
            </a:r>
          </a:p>
          <a:p>
            <a:pPr marL="0" indent="0">
              <a:buNone/>
            </a:pPr>
            <a:endParaRPr lang="en-US" dirty="0"/>
          </a:p>
        </p:txBody>
      </p:sp>
    </p:spTree>
    <p:extLst>
      <p:ext uri="{BB962C8B-B14F-4D97-AF65-F5344CB8AC3E}">
        <p14:creationId xmlns:p14="http://schemas.microsoft.com/office/powerpoint/2010/main" val="6434763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to Remember</a:t>
            </a:r>
            <a:endParaRPr lang="en-US" dirty="0"/>
          </a:p>
        </p:txBody>
      </p:sp>
      <p:sp>
        <p:nvSpPr>
          <p:cNvPr id="3" name="Content Placeholder 2"/>
          <p:cNvSpPr>
            <a:spLocks noGrp="1"/>
          </p:cNvSpPr>
          <p:nvPr>
            <p:ph idx="1"/>
          </p:nvPr>
        </p:nvSpPr>
        <p:spPr/>
        <p:txBody>
          <a:bodyPr/>
          <a:lstStyle/>
          <a:p>
            <a:r>
              <a:rPr lang="en-US" dirty="0" smtClean="0"/>
              <a:t>With every </a:t>
            </a:r>
            <a:r>
              <a:rPr lang="en-US" dirty="0"/>
              <a:t>right comes equal responsibility.</a:t>
            </a:r>
          </a:p>
          <a:p>
            <a:r>
              <a:rPr lang="en-US" dirty="0" smtClean="0"/>
              <a:t>The degree and type of and activities for participation vary on several factors related to children as well as adults involved and the larger community.</a:t>
            </a:r>
          </a:p>
          <a:p>
            <a:r>
              <a:rPr lang="en-US" dirty="0" smtClean="0"/>
              <a:t>Participation of </a:t>
            </a:r>
            <a:r>
              <a:rPr lang="en-US" dirty="0"/>
              <a:t>children does not end when a child speaks or sits in a </a:t>
            </a:r>
            <a:r>
              <a:rPr lang="en-US" dirty="0" smtClean="0"/>
              <a:t>meeting.</a:t>
            </a:r>
          </a:p>
          <a:p>
            <a:endParaRPr lang="en-US" dirty="0"/>
          </a:p>
          <a:p>
            <a:endParaRPr lang="en-US" dirty="0"/>
          </a:p>
        </p:txBody>
      </p:sp>
    </p:spTree>
    <p:extLst>
      <p:ext uri="{BB962C8B-B14F-4D97-AF65-F5344CB8AC3E}">
        <p14:creationId xmlns:p14="http://schemas.microsoft.com/office/powerpoint/2010/main" val="2132953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20762"/>
          </a:xfrm>
        </p:spPr>
        <p:txBody>
          <a:bodyPr>
            <a:normAutofit/>
          </a:bodyPr>
          <a:lstStyle/>
          <a:p>
            <a:r>
              <a:rPr lang="en-US" sz="3600" dirty="0" smtClean="0"/>
              <a:t>The Path towards Genuine CP</a:t>
            </a:r>
            <a:endParaRPr lang="en-US" sz="3600" dirty="0"/>
          </a:p>
        </p:txBody>
      </p:sp>
      <p:sp>
        <p:nvSpPr>
          <p:cNvPr id="3" name="Content Placeholder 2"/>
          <p:cNvSpPr>
            <a:spLocks noGrp="1"/>
          </p:cNvSpPr>
          <p:nvPr>
            <p:ph idx="1"/>
          </p:nvPr>
        </p:nvSpPr>
        <p:spPr>
          <a:xfrm>
            <a:off x="457200" y="1524000"/>
            <a:ext cx="8229600" cy="4602163"/>
          </a:xfrm>
        </p:spPr>
        <p:txBody>
          <a:bodyPr>
            <a:normAutofit/>
          </a:bodyPr>
          <a:lstStyle/>
          <a:p>
            <a:r>
              <a:rPr lang="en-US" dirty="0" smtClean="0"/>
              <a:t>Make children’s participation a policy;</a:t>
            </a:r>
          </a:p>
          <a:p>
            <a:r>
              <a:rPr lang="en-US" dirty="0" smtClean="0"/>
              <a:t>Build the necessary capacity;</a:t>
            </a:r>
          </a:p>
          <a:p>
            <a:r>
              <a:rPr lang="en-US" dirty="0" smtClean="0"/>
              <a:t>Aim for the highest level of participation;</a:t>
            </a:r>
          </a:p>
          <a:p>
            <a:r>
              <a:rPr lang="en-US" dirty="0" smtClean="0"/>
              <a:t>Know the issue or the problem;</a:t>
            </a:r>
          </a:p>
          <a:p>
            <a:r>
              <a:rPr lang="en-US" dirty="0" smtClean="0"/>
              <a:t>Know the children: their age, their capacity – physically, socially, etc.</a:t>
            </a:r>
          </a:p>
          <a:p>
            <a:r>
              <a:rPr lang="en-US" dirty="0"/>
              <a:t>Listen to the voice of children</a:t>
            </a:r>
            <a:r>
              <a:rPr lang="en-US" dirty="0" smtClean="0"/>
              <a:t>;</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1307</TotalTime>
  <Words>754</Words>
  <Application>Microsoft Office PowerPoint</Application>
  <PresentationFormat>On-screen Show (4:3)</PresentationFormat>
  <Paragraphs>133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Child Participation</vt:lpstr>
      <vt:lpstr> Brainstorming on Child Participation</vt:lpstr>
      <vt:lpstr>Child Participation</vt:lpstr>
      <vt:lpstr>Provisions on Child Participation</vt:lpstr>
      <vt:lpstr>Assumptions about Childhood/CP</vt:lpstr>
      <vt:lpstr>Importance of Child Participation</vt:lpstr>
      <vt:lpstr>Types of Participation</vt:lpstr>
      <vt:lpstr>Points to Remember</vt:lpstr>
      <vt:lpstr>The Path towards Genuine CP</vt:lpstr>
      <vt:lpstr>The Path towards Genuine CP…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wossen</dc:creator>
  <cp:lastModifiedBy>wossen</cp:lastModifiedBy>
  <cp:revision>74</cp:revision>
  <cp:lastPrinted>2014-11-14T12:00:47Z</cp:lastPrinted>
  <dcterms:created xsi:type="dcterms:W3CDTF">2014-11-11T07:46:01Z</dcterms:created>
  <dcterms:modified xsi:type="dcterms:W3CDTF">2015-10-09T09:29:01Z</dcterms:modified>
</cp:coreProperties>
</file>